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452" r:id="rId2"/>
    <p:sldId id="2453" r:id="rId3"/>
    <p:sldId id="2454" r:id="rId4"/>
    <p:sldId id="2455" r:id="rId5"/>
    <p:sldId id="2456" r:id="rId6"/>
    <p:sldId id="2457" r:id="rId7"/>
    <p:sldId id="2458" r:id="rId8"/>
    <p:sldId id="2459" r:id="rId9"/>
    <p:sldId id="2460" r:id="rId10"/>
    <p:sldId id="2461" r:id="rId11"/>
    <p:sldId id="2462" r:id="rId12"/>
    <p:sldId id="2463" r:id="rId13"/>
    <p:sldId id="2464" r:id="rId14"/>
    <p:sldId id="2465" r:id="rId15"/>
    <p:sldId id="2466" r:id="rId16"/>
    <p:sldId id="2467" r:id="rId17"/>
    <p:sldId id="2468" r:id="rId18"/>
    <p:sldId id="2469" r:id="rId19"/>
    <p:sldId id="2470" r:id="rId20"/>
    <p:sldId id="2471" r:id="rId21"/>
    <p:sldId id="2472" r:id="rId22"/>
    <p:sldId id="2473" r:id="rId23"/>
    <p:sldId id="2474" r:id="rId24"/>
    <p:sldId id="2475" r:id="rId25"/>
    <p:sldId id="2476" r:id="rId26"/>
    <p:sldId id="2477" r:id="rId27"/>
    <p:sldId id="2478" r:id="rId2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90000"/>
    <a:srgbClr val="CC0066"/>
    <a:srgbClr val="FF0066"/>
    <a:srgbClr val="FF5050"/>
    <a:srgbClr val="4FD17B"/>
    <a:srgbClr val="FFFF99"/>
    <a:srgbClr val="4FC476"/>
    <a:srgbClr val="56F385"/>
    <a:srgbClr val="B1F65B"/>
    <a:srgbClr val="C0F4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3BF4A-CA19-4CFE-93C2-3B10363DF8B1}" v="58" dt="2020-12-09T14:28:22.108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15" autoAdjust="0"/>
    <p:restoredTop sz="85018" autoAdjust="0"/>
  </p:normalViewPr>
  <p:slideViewPr>
    <p:cSldViewPr snapToGrid="0">
      <p:cViewPr varScale="1">
        <p:scale>
          <a:sx n="76" d="100"/>
          <a:sy n="76" d="100"/>
        </p:scale>
        <p:origin x="-84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88C8EC1-9604-4C60-93E4-E02112EEC158}" type="datetime1">
              <a:rPr lang="ru-RU" smtClean="0"/>
              <a:pPr rtl="0"/>
              <a:t>31.01.2023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=""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ru-RU" smtClean="0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99065-08D6-4B86-A69A-9A71D3CA8E1A}" type="datetime1">
              <a:rPr lang="ru-RU" smtClean="0"/>
              <a:pPr/>
              <a:t>31.01.2023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8703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701606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28467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82531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42440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754136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688648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73402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44028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20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490618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21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00828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13085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22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876378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23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593108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24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8092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39457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79056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99682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62916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5345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19294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ru-RU" noProof="0" smtClean="0"/>
              <a:pPr rtl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4904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3">
            <a:extLst>
              <a:ext uri="{FF2B5EF4-FFF2-40B4-BE49-F238E27FC236}">
                <a16:creationId xmlns=""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11" name="Текст 2">
            <a:extLst>
              <a:ext uri="{FF2B5EF4-FFF2-40B4-BE49-F238E27FC236}">
                <a16:creationId xmlns=""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14" name="Текст 4">
            <a:extLst>
              <a:ext uri="{FF2B5EF4-FFF2-40B4-BE49-F238E27FC236}">
                <a16:creationId xmlns=""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ru-RU" noProof="0"/>
              <a:t>Образец текста</a:t>
            </a:r>
          </a:p>
        </p:txBody>
      </p:sp>
      <p:sp>
        <p:nvSpPr>
          <p:cNvPr id="16" name="Объект 5">
            <a:extLst>
              <a:ext uri="{FF2B5EF4-FFF2-40B4-BE49-F238E27FC236}">
                <a16:creationId xmlns=""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9" name="Объект 3">
            <a:extLst>
              <a:ext uri="{FF2B5EF4-FFF2-40B4-BE49-F238E27FC236}">
                <a16:creationId xmlns=""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16" name="Объект 2">
            <a:extLst>
              <a:ext uri="{FF2B5EF4-FFF2-40B4-BE49-F238E27FC236}">
                <a16:creationId xmlns=""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9" name="Объект 3">
            <a:extLst>
              <a:ext uri="{FF2B5EF4-FFF2-40B4-BE49-F238E27FC236}">
                <a16:creationId xmlns=""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ru-RU" noProof="0"/>
              <a:t>Образец текста</a:t>
            </a:r>
          </a:p>
          <a:p>
            <a:pPr lvl="1" rtl="0">
              <a:lnSpc>
                <a:spcPct val="150000"/>
              </a:lnSpc>
            </a:pPr>
            <a:r>
              <a:rPr lang="ru-RU" noProof="0"/>
              <a:t>Второй уровень</a:t>
            </a:r>
          </a:p>
          <a:p>
            <a:pPr lvl="2" rtl="0">
              <a:lnSpc>
                <a:spcPct val="150000"/>
              </a:lnSpc>
            </a:pPr>
            <a:r>
              <a:rPr lang="ru-RU" noProof="0"/>
              <a:t>Третий уровень</a:t>
            </a:r>
          </a:p>
          <a:p>
            <a:pPr lvl="3" rtl="0">
              <a:lnSpc>
                <a:spcPct val="150000"/>
              </a:lnSpc>
            </a:pPr>
            <a:r>
              <a:rPr lang="ru-RU" noProof="0"/>
              <a:t>Четвертый уровень</a:t>
            </a:r>
          </a:p>
          <a:p>
            <a:pPr lvl="4" rtl="0">
              <a:lnSpc>
                <a:spcPct val="150000"/>
              </a:lnSpc>
            </a:pPr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=""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=""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4" name="Текст 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=""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ru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>
                <a:solidFill>
                  <a:srgbClr val="2F3342"/>
                </a:solidFill>
              </a:rPr>
              <a:pPr rtl="0"/>
              <a:t>‹#›</a:t>
            </a:fld>
            <a:endParaRPr lang="ru-RU" noProof="0" dirty="0">
              <a:solidFill>
                <a:srgbClr val="2F3342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Прямоугольник 10" descr="Контрастный блок со открытым квадратом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>
                <a:solidFill>
                  <a:srgbClr val="2F3342"/>
                </a:solidFill>
              </a:rPr>
              <a:pPr rtl="0"/>
              <a:t>‹#›</a:t>
            </a:fld>
            <a:endParaRPr lang="ru-RU" noProof="0" dirty="0">
              <a:solidFill>
                <a:srgbClr val="2F3342"/>
              </a:solidFill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=""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>
                <a:solidFill>
                  <a:srgbClr val="2F3342"/>
                </a:solidFill>
              </a:rPr>
              <a:pPr rtl="0"/>
              <a:t>‹#›</a:t>
            </a:fld>
            <a:endParaRPr lang="ru-RU" noProof="0" dirty="0">
              <a:solidFill>
                <a:srgbClr val="2F3342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Прямоугольник 10" descr="Контрастный блок со открытым квадратом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13" name="Объект 2">
            <a:extLst>
              <a:ext uri="{FF2B5EF4-FFF2-40B4-BE49-F238E27FC236}">
                <a16:creationId xmlns=""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pic>
        <p:nvPicPr>
          <p:cNvPr id="11" name="Графический объект 10">
            <a:extLst>
              <a:ext uri="{FF2B5EF4-FFF2-40B4-BE49-F238E27FC236}">
                <a16:creationId xmlns=""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=""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pic>
          <p:nvPicPr>
            <p:cNvPr id="15" name="Графический объект 14">
              <a:extLst>
                <a:ext uri="{FF2B5EF4-FFF2-40B4-BE49-F238E27FC236}">
                  <a16:creationId xmlns=""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=""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=""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7" name="Текст 2">
            <a:extLst>
              <a:ext uri="{FF2B5EF4-FFF2-40B4-BE49-F238E27FC236}">
                <a16:creationId xmlns=""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>
            <a:extLst>
              <a:ext uri="{FF2B5EF4-FFF2-40B4-BE49-F238E27FC236}">
                <a16:creationId xmlns=""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pic>
          <p:nvPicPr>
            <p:cNvPr id="17" name="Графический объект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xmlns="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 2">
            <a:extLst>
              <a:ext uri="{FF2B5EF4-FFF2-40B4-BE49-F238E27FC236}">
                <a16:creationId xmlns=""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Объект 3">
            <a:extLst>
              <a:ext uri="{FF2B5EF4-FFF2-40B4-BE49-F238E27FC236}">
                <a16:creationId xmlns=""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16" name="Рисунок 13">
            <a:extLst>
              <a:ext uri="{FF2B5EF4-FFF2-40B4-BE49-F238E27FC236}">
                <a16:creationId xmlns=""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 4">
            <a:extLst>
              <a:ext uri="{FF2B5EF4-FFF2-40B4-BE49-F238E27FC236}">
                <a16:creationId xmlns=""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6" name="Title 5" hidden="1">
            <a:extLst>
              <a:ext uri="{FF2B5EF4-FFF2-40B4-BE49-F238E27FC236}">
                <a16:creationId xmlns=""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 2">
            <a:extLst>
              <a:ext uri="{FF2B5EF4-FFF2-40B4-BE49-F238E27FC236}">
                <a16:creationId xmlns=""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noProof="0" dirty="0"/>
              <a:t>2</a:t>
            </a:r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endParaRPr lang="ru-RU" noProof="0" dirty="0"/>
          </a:p>
          <a:p>
            <a:pPr algn="ctr" rtl="0"/>
            <a:r>
              <a:rPr lang="ru-RU" noProof="0" dirty="0"/>
              <a:t>+</a:t>
            </a:r>
          </a:p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=""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=""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ОБРАЗЕЦ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СТИЛИ ОБРАЗЦА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ru-RU" noProof="0" dirty="0"/>
                <a:t>2</a:t>
              </a:r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endParaRPr lang="ru-RU" noProof="0" dirty="0"/>
            </a:p>
            <a:p>
              <a:pPr algn="ctr" rtl="0"/>
              <a:r>
                <a:rPr lang="ru-RU" noProof="0" dirty="0"/>
                <a:t>+</a:t>
              </a:r>
            </a:p>
            <a:p>
              <a:pPr algn="ctr" rtl="0"/>
              <a:endParaRPr lang="ru-RU" noProof="0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Усеченный угол 7">
            <a:extLst>
              <a:ext uri="{FF2B5EF4-FFF2-40B4-BE49-F238E27FC236}">
                <a16:creationId xmlns=""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=""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=""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Настройка параметров безопасности и запуск редактора </a:t>
            </a:r>
            <a:r>
              <a:rPr lang="en-US" sz="2800" dirty="0"/>
              <a:t>VBA</a:t>
            </a:r>
            <a:endParaRPr lang="ru-RU" sz="28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pPr rtl="0"/>
              <a:t>1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ru-RU" dirty="0"/>
              <a:t>Для поддержки возможности выполнения разработанных на </a:t>
            </a:r>
            <a:r>
              <a:rPr lang="en-US" dirty="0"/>
              <a:t>VBA </a:t>
            </a:r>
            <a:r>
              <a:rPr lang="ru-RU" dirty="0"/>
              <a:t>программ в среде </a:t>
            </a:r>
            <a:r>
              <a:rPr lang="en-US" dirty="0"/>
              <a:t>MS Excel </a:t>
            </a:r>
            <a:r>
              <a:rPr lang="ru-RU" dirty="0"/>
              <a:t>прежде всего нужно осуществить настройку параметров безопасности макросов.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/>
              <a:t>Изменить параметры безопасности макросов можно в разделе центра управления безопасности </a:t>
            </a:r>
            <a:r>
              <a:rPr lang="en-US" dirty="0"/>
              <a:t>MS Excel.  </a:t>
            </a:r>
            <a:r>
              <a:rPr lang="ru-RU" dirty="0"/>
              <a:t>Получить доступ к параметрам безопасности макросов можно несколькими способами.</a:t>
            </a:r>
          </a:p>
        </p:txBody>
      </p:sp>
    </p:spTree>
    <p:extLst>
      <p:ext uri="{BB962C8B-B14F-4D97-AF65-F5344CB8AC3E}">
        <p14:creationId xmlns:p14="http://schemas.microsoft.com/office/powerpoint/2010/main" xmlns="" val="330368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F741A72-ECCC-4D84-87D0-00EE74B32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" t="32436" r="74737" b="50000"/>
          <a:stretch/>
        </p:blipFill>
        <p:spPr>
          <a:xfrm>
            <a:off x="6021203" y="2459765"/>
            <a:ext cx="5561196" cy="1431756"/>
          </a:xfrm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10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Приложение, созданное</a:t>
            </a:r>
            <a:r>
              <a:rPr lang="en-US" sz="1500" dirty="0"/>
              <a:t> </a:t>
            </a:r>
            <a:r>
              <a:rPr lang="ru-RU" sz="1500" dirty="0"/>
              <a:t>на </a:t>
            </a:r>
            <a:r>
              <a:rPr lang="en-US" sz="1500" dirty="0"/>
              <a:t>VBA, </a:t>
            </a:r>
            <a:r>
              <a:rPr lang="ru-RU" sz="1500" dirty="0"/>
              <a:t>состоит из модулей. Модули бывают различных типов: модули форм, стандартные модули и модули класса. Каждый модуль представляет собой набор описаний и процедур. Совокупность модулей называется проектом. Модули чаще всего сохраняются в файле рабочей книги. При этом, для того чтобы проект сохранился вместе с разработанными на </a:t>
            </a:r>
            <a:r>
              <a:rPr lang="en-US" sz="1500" dirty="0"/>
              <a:t>VBA </a:t>
            </a:r>
            <a:r>
              <a:rPr lang="ru-RU" sz="1500" dirty="0"/>
              <a:t>модулями и формами, нужно в </a:t>
            </a:r>
            <a:r>
              <a:rPr lang="en-US" sz="1500" dirty="0"/>
              <a:t>MS Excel, </a:t>
            </a:r>
            <a:r>
              <a:rPr lang="ru-RU" sz="1500" dirty="0"/>
              <a:t>начиная с версии 2000,  файл рабочей книги сохранять с поддержкой макросов (*.</a:t>
            </a:r>
            <a:r>
              <a:rPr lang="en-US" sz="1500" dirty="0" err="1"/>
              <a:t>xlsm</a:t>
            </a:r>
            <a:r>
              <a:rPr lang="en-US" sz="1500" dirty="0"/>
              <a:t>)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ОКНА </a:t>
            </a:r>
            <a:r>
              <a:rPr lang="en-US" sz="2200" dirty="0"/>
              <a:t>VBA</a:t>
            </a:r>
            <a:endParaRPr lang="ru-RU" sz="2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78318352-F403-4813-8182-5A67D047991A}"/>
              </a:ext>
            </a:extLst>
          </p:cNvPr>
          <p:cNvSpPr/>
          <p:nvPr/>
        </p:nvSpPr>
        <p:spPr>
          <a:xfrm>
            <a:off x="6511089" y="3175644"/>
            <a:ext cx="4900863" cy="195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="" xmlns:a16="http://schemas.microsoft.com/office/drawing/2014/main" id="{267A7D56-B665-40BC-BFDD-4E6F51A877B5}"/>
              </a:ext>
            </a:extLst>
          </p:cNvPr>
          <p:cNvSpPr/>
          <p:nvPr/>
        </p:nvSpPr>
        <p:spPr>
          <a:xfrm rot="7851321">
            <a:off x="10241489" y="3343963"/>
            <a:ext cx="830179" cy="8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5214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834833"/>
          </a:xfrm>
        </p:spPr>
        <p:txBody>
          <a:bodyPr anchor="b">
            <a:normAutofit/>
          </a:bodyPr>
          <a:lstStyle/>
          <a:p>
            <a:r>
              <a:rPr lang="ru-RU" sz="4400" dirty="0"/>
              <a:t>ОКНА </a:t>
            </a:r>
            <a:r>
              <a:rPr lang="en-US" sz="4400" dirty="0"/>
              <a:t>VBA</a:t>
            </a:r>
            <a:endParaRPr lang="ru-RU" sz="44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11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  <a:tabLst>
                <a:tab pos="180000" algn="l"/>
                <a:tab pos="252000" algn="l"/>
              </a:tabLst>
            </a:pPr>
            <a:r>
              <a:rPr lang="ru-RU" sz="1500" dirty="0"/>
              <a:t>		</a:t>
            </a:r>
            <a:r>
              <a:rPr lang="ru-RU" sz="2400" dirty="0"/>
              <a:t>Существует также возможность сохранить модули в виде отдельных файлов и затем добавлять их в другие проекты. Для этого используются команды </a:t>
            </a:r>
            <a:r>
              <a:rPr lang="en-US" sz="2400" b="1" dirty="0"/>
              <a:t>File →Export File</a:t>
            </a:r>
            <a:r>
              <a:rPr lang="ru-RU" sz="2400" b="1" dirty="0"/>
              <a:t> </a:t>
            </a:r>
            <a:r>
              <a:rPr lang="en-US" sz="2400" b="1" dirty="0"/>
              <a:t>(</a:t>
            </a:r>
            <a:r>
              <a:rPr lang="ru-RU" sz="2400" b="1" dirty="0"/>
              <a:t>Файл → Экспорт файла) </a:t>
            </a:r>
            <a:r>
              <a:rPr lang="ru-RU" sz="2400" dirty="0"/>
              <a:t>и </a:t>
            </a:r>
            <a:r>
              <a:rPr lang="en-US" sz="2400" dirty="0"/>
              <a:t>File →</a:t>
            </a:r>
            <a:r>
              <a:rPr lang="en-US" sz="2400" b="1" dirty="0"/>
              <a:t>Import File (</a:t>
            </a:r>
            <a:r>
              <a:rPr lang="ru-RU" sz="2400" b="1" dirty="0"/>
              <a:t>Файл → Импорт файла). </a:t>
            </a:r>
            <a:r>
              <a:rPr lang="ru-RU" sz="2400" dirty="0"/>
              <a:t>При импорте в проект добавляется копия файла.</a:t>
            </a:r>
          </a:p>
          <a:p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xmlns="" val="196905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834833"/>
          </a:xfrm>
        </p:spPr>
        <p:txBody>
          <a:bodyPr anchor="b">
            <a:normAutofit/>
          </a:bodyPr>
          <a:lstStyle/>
          <a:p>
            <a:r>
              <a:rPr lang="ru-RU" sz="4400" dirty="0"/>
              <a:t>Строка меню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12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943"/>
            <a:ext cx="10939668" cy="4544224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  <a:tabLst>
                <a:tab pos="180000" algn="l"/>
                <a:tab pos="252000" algn="l"/>
              </a:tabLst>
            </a:pPr>
            <a:r>
              <a:rPr lang="ru-RU" sz="1500" dirty="0"/>
              <a:t>		</a:t>
            </a:r>
            <a:r>
              <a:rPr lang="ru-RU" sz="2400" dirty="0"/>
              <a:t>Строка меню (главное меню) содержит все команды, используемые в среде разработки </a:t>
            </a:r>
            <a:r>
              <a:rPr lang="en-US" sz="2400" dirty="0"/>
              <a:t>VBA </a:t>
            </a:r>
            <a:r>
              <a:rPr lang="ru-RU" sz="2400" dirty="0"/>
              <a:t>для создания приложений. Здесь есть пункты меню как стандартные, присущие большинству окон </a:t>
            </a:r>
            <a:r>
              <a:rPr lang="en-US" sz="2400" dirty="0"/>
              <a:t>Windows (</a:t>
            </a:r>
            <a:r>
              <a:rPr lang="en-US" sz="2400" b="1" dirty="0"/>
              <a:t>File, Edit, View, Windows, Help)</a:t>
            </a:r>
            <a:r>
              <a:rPr lang="en-US" sz="2400" dirty="0"/>
              <a:t>, </a:t>
            </a:r>
            <a:r>
              <a:rPr lang="ru-RU" sz="2400" dirty="0"/>
              <a:t>так и специальные, предназначенные для разработки, запуска или отладки создаваемого приложения (</a:t>
            </a:r>
            <a:r>
              <a:rPr lang="en-US" sz="2400" dirty="0"/>
              <a:t>Run, Debug). </a:t>
            </a:r>
            <a:r>
              <a:rPr lang="ru-RU" sz="2400" dirty="0"/>
              <a:t>Кроме того, выполнение многих команд меню дублируется комбинацией клавиш.</a:t>
            </a:r>
          </a:p>
          <a:p>
            <a:pPr marL="0" indent="0" algn="just">
              <a:spcBef>
                <a:spcPts val="0"/>
              </a:spcBef>
              <a:buNone/>
              <a:tabLst>
                <a:tab pos="180000" algn="l"/>
                <a:tab pos="252000" algn="l"/>
              </a:tabLst>
            </a:pP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xmlns="" val="307052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spcBef>
                <a:spcPts val="0"/>
              </a:spcBef>
              <a:buNone/>
              <a:tabLst>
                <a:tab pos="180000" algn="l"/>
                <a:tab pos="252000" algn="l"/>
              </a:tabLst>
            </a:pPr>
            <a:r>
              <a:rPr lang="ru-RU" sz="1500" dirty="0"/>
              <a:t>		</a:t>
            </a:r>
            <a:r>
              <a:rPr lang="ru-RU" sz="2400" dirty="0"/>
              <a:t>Стандартная панель инструментов </a:t>
            </a:r>
            <a:r>
              <a:rPr lang="en-US" sz="2400" b="1" dirty="0"/>
              <a:t>Standard </a:t>
            </a:r>
            <a:r>
              <a:rPr lang="ru-RU" sz="2400" dirty="0"/>
              <a:t>содержит кнопки – аналоги часто используемых основных команд меню. С ее помощью можно выполнить разнообразный набор действий, которые реализованы в пунктах меню </a:t>
            </a:r>
            <a:r>
              <a:rPr lang="en-US" sz="2400" b="1" dirty="0"/>
              <a:t>File (</a:t>
            </a:r>
            <a:r>
              <a:rPr lang="ru-RU" sz="2400" b="1" dirty="0"/>
              <a:t>Файле), </a:t>
            </a:r>
            <a:r>
              <a:rPr lang="en-US" sz="2400" b="1" dirty="0"/>
              <a:t>Project (</a:t>
            </a:r>
            <a:r>
              <a:rPr lang="ru-RU" sz="2400" b="1" dirty="0"/>
              <a:t>Проект), </a:t>
            </a:r>
            <a:r>
              <a:rPr lang="en-US" sz="2400" b="1" dirty="0"/>
              <a:t>Run(</a:t>
            </a:r>
            <a:r>
              <a:rPr lang="ru-RU" sz="2400" b="1" dirty="0"/>
              <a:t>Запуск), </a:t>
            </a:r>
            <a:r>
              <a:rPr lang="en-US" sz="2400" b="1" dirty="0"/>
              <a:t>Debug(</a:t>
            </a:r>
            <a:r>
              <a:rPr lang="ru-RU" sz="2400" b="1" dirty="0"/>
              <a:t>Отладка). </a:t>
            </a:r>
            <a:r>
              <a:rPr lang="ru-RU" sz="2400" dirty="0"/>
              <a:t>Данная панель, как правило, находится под строкой </a:t>
            </a:r>
            <a:r>
              <a:rPr lang="ru-RU" sz="2400" i="1" dirty="0"/>
              <a:t>Меню.</a:t>
            </a:r>
            <a:endParaRPr lang="ru-RU" sz="2400" dirty="0"/>
          </a:p>
          <a:p>
            <a:pPr marL="0" indent="0" algn="just">
              <a:spcBef>
                <a:spcPts val="0"/>
              </a:spcBef>
              <a:buNone/>
              <a:tabLst>
                <a:tab pos="180000" algn="l"/>
                <a:tab pos="252000" algn="l"/>
              </a:tabLst>
            </a:pPr>
            <a:endParaRPr lang="ru-RU" sz="15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13</a:t>
            </a:fld>
            <a:endParaRPr lang="ru-RU" noProof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0"/>
            <a:ext cx="3796365" cy="1885044"/>
          </a:xfrm>
        </p:spPr>
        <p:txBody>
          <a:bodyPr anchor="b">
            <a:normAutofit fontScale="90000"/>
          </a:bodyPr>
          <a:lstStyle/>
          <a:p>
            <a:r>
              <a:rPr lang="ru-RU" sz="4400" dirty="0"/>
              <a:t>Панель инструментов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E18ABDB-1B9D-4332-8F8E-B4E48EFE4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9907" b="88561"/>
          <a:stretch/>
        </p:blipFill>
        <p:spPr>
          <a:xfrm>
            <a:off x="4782246" y="1316781"/>
            <a:ext cx="6810169" cy="103680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4EFFBDEF-5260-44CB-8DD9-37F7061D94AF}"/>
              </a:ext>
            </a:extLst>
          </p:cNvPr>
          <p:cNvSpPr/>
          <p:nvPr/>
        </p:nvSpPr>
        <p:spPr>
          <a:xfrm>
            <a:off x="4627659" y="1637969"/>
            <a:ext cx="7028953" cy="407804"/>
          </a:xfrm>
          <a:prstGeom prst="rect">
            <a:avLst/>
          </a:prstGeom>
          <a:noFill/>
          <a:ln w="38100">
            <a:solidFill>
              <a:srgbClr val="CC006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757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14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В окне проекта (</a:t>
            </a:r>
            <a:r>
              <a:rPr lang="en-US" sz="1500" b="1" dirty="0"/>
              <a:t>Project Explorer</a:t>
            </a:r>
            <a:r>
              <a:rPr lang="en-US" sz="1500" dirty="0"/>
              <a:t>) </a:t>
            </a:r>
            <a:r>
              <a:rPr lang="ru-RU" sz="1500" dirty="0"/>
              <a:t>отображаются иерархические структуры всех открытых в данный момент в </a:t>
            </a:r>
            <a:r>
              <a:rPr lang="en-US" sz="1500" i="1" dirty="0"/>
              <a:t>Excel </a:t>
            </a:r>
            <a:r>
              <a:rPr lang="ru-RU" sz="1500" dirty="0"/>
              <a:t>рабочих книг. Каждая рабочая книга является проектом. Открытие в данный момент проекты являются вершинами иерархических структур, а в качестве ветвей структур выступают составные части проектов (например, модули, формы). 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Проекта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41A1BC7-A2F3-45E5-A185-89B54D06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8" r="86606" b="55998"/>
          <a:stretch/>
        </p:blipFill>
        <p:spPr>
          <a:xfrm>
            <a:off x="6593121" y="688359"/>
            <a:ext cx="4199205" cy="5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627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15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В любом проекте автоматически создается модуль для каждого рабочего листа и рабочей книги в целом. При записи макроса к проекту добавляется стандартный модуль, содержащий текст макроса. Другие модули добавляет разработчик, используя команды меню </a:t>
            </a:r>
            <a:r>
              <a:rPr lang="en-US" sz="1500" b="1" dirty="0"/>
              <a:t>Insert (</a:t>
            </a:r>
            <a:r>
              <a:rPr lang="ru-RU" sz="1500" b="1" dirty="0"/>
              <a:t>Вставка). </a:t>
            </a:r>
            <a:r>
              <a:rPr lang="ru-RU" sz="1500" dirty="0"/>
              <a:t>Можно также применять контекстное меню.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A72BAA8-02AD-46E1-A232-F4A7D4C76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49" b="50000"/>
          <a:stretch/>
        </p:blipFill>
        <p:spPr>
          <a:xfrm>
            <a:off x="6857998" y="1006711"/>
            <a:ext cx="3128211" cy="48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083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16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 fontScale="85000" lnSpcReduction="20000"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Используя окно проекта, легко перейти от одного модуля к другому. Для этого достаточно выполнить двойной щелчок на имени нужного модуля. В верхней части окна имеются три кнопки: </a:t>
            </a:r>
            <a:r>
              <a:rPr lang="en-US" sz="1500" b="1" dirty="0"/>
              <a:t>View Code (</a:t>
            </a:r>
            <a:r>
              <a:rPr lang="ru-RU" sz="1500" b="1" dirty="0"/>
              <a:t>Программа)</a:t>
            </a:r>
            <a:r>
              <a:rPr lang="en-US" sz="1500" b="1" dirty="0"/>
              <a:t>,</a:t>
            </a:r>
            <a:r>
              <a:rPr lang="ru-RU" sz="1500" b="1" dirty="0"/>
              <a:t> </a:t>
            </a:r>
            <a:r>
              <a:rPr lang="en-US" sz="1500" b="1"/>
              <a:t>View </a:t>
            </a:r>
            <a:r>
              <a:rPr lang="en-US" sz="1500" b="1" dirty="0"/>
              <a:t>Object (</a:t>
            </a:r>
            <a:r>
              <a:rPr lang="ru-RU" sz="1500" b="1" dirty="0"/>
              <a:t>Объект) и </a:t>
            </a:r>
            <a:r>
              <a:rPr lang="en-US" sz="1500" b="1" dirty="0"/>
              <a:t>Toggle Folders (</a:t>
            </a:r>
            <a:r>
              <a:rPr lang="ru-RU" sz="1500" b="1" dirty="0"/>
              <a:t>Папки)</a:t>
            </a:r>
            <a:r>
              <a:rPr lang="ru-RU" sz="1500" dirty="0"/>
              <a:t>, предназначенные для выполнения следующих действий: просмотр и редактирование программы выбранного модуля, просмотр объектов выделенного модуля и переключение между режимами отображения компонентов проекта. ,Для просмотра, удаления, сохранения и добавления отдельных частей проекта удобно использовать контекстное меню  выделенного элемента  проекта. Открыть окно проекта можно с помощью команды</a:t>
            </a:r>
            <a:r>
              <a:rPr lang="en-US" sz="1500" dirty="0"/>
              <a:t> </a:t>
            </a:r>
            <a:r>
              <a:rPr lang="en-US" sz="1500" b="1" dirty="0"/>
              <a:t>View → Project Explorer (</a:t>
            </a:r>
            <a:r>
              <a:rPr lang="ru-RU" sz="1500" b="1" dirty="0"/>
              <a:t>Вид → Окно проекта) </a:t>
            </a:r>
            <a:r>
              <a:rPr lang="ru-RU" sz="1500" dirty="0"/>
              <a:t>или инструмента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Проекта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A72BAA8-02AD-46E1-A232-F4A7D4C76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49" b="50000"/>
          <a:stretch/>
        </p:blipFill>
        <p:spPr>
          <a:xfrm>
            <a:off x="8294307" y="1970111"/>
            <a:ext cx="3128211" cy="48445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43990C5-DE70-4801-922E-3188B55A6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" t="256" r="82724" b="92000"/>
          <a:stretch/>
        </p:blipFill>
        <p:spPr>
          <a:xfrm>
            <a:off x="5984191" y="553413"/>
            <a:ext cx="5886442" cy="92704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77B6CD0F-D20B-4385-A4C6-E2FF352C3D7E}"/>
              </a:ext>
            </a:extLst>
          </p:cNvPr>
          <p:cNvSpPr/>
          <p:nvPr/>
        </p:nvSpPr>
        <p:spPr>
          <a:xfrm>
            <a:off x="9858412" y="1075038"/>
            <a:ext cx="360626" cy="518984"/>
          </a:xfrm>
          <a:prstGeom prst="rect">
            <a:avLst/>
          </a:prstGeom>
          <a:noFill/>
          <a:ln w="38100">
            <a:solidFill>
              <a:srgbClr val="99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="" xmlns:a16="http://schemas.microsoft.com/office/drawing/2014/main" id="{1AC865A9-1023-47C1-86FF-C0032B65638C}"/>
              </a:ext>
            </a:extLst>
          </p:cNvPr>
          <p:cNvSpPr/>
          <p:nvPr/>
        </p:nvSpPr>
        <p:spPr>
          <a:xfrm rot="19920577">
            <a:off x="8810393" y="1487258"/>
            <a:ext cx="939114" cy="69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6728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17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Программный код, или просто код, - это список инструкций, написанных на языке</a:t>
            </a:r>
            <a:r>
              <a:rPr lang="en-US" sz="1500" dirty="0"/>
              <a:t> </a:t>
            </a:r>
            <a:r>
              <a:rPr lang="ru-RU" sz="1500" dirty="0"/>
              <a:t>программирования </a:t>
            </a:r>
            <a:r>
              <a:rPr lang="en-US" sz="1500" dirty="0"/>
              <a:t> VBA (</a:t>
            </a:r>
            <a:r>
              <a:rPr lang="ru-RU" sz="1500" dirty="0"/>
              <a:t>текст программы). Для создания, просмотра и редактирования текста программы используется окно кода. Это окно реализует возможности простейшего текстового редактора.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7D6D011-D71D-47E0-AE63-51DBE8A73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5" t="15812" b="10485"/>
          <a:stretch/>
        </p:blipFill>
        <p:spPr>
          <a:xfrm>
            <a:off x="5522413" y="1480457"/>
            <a:ext cx="6515327" cy="40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285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18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Вверху этого окна находятся два поля списка. Одно из них (левое) содержит набор объектов (например,, управляющие элементы, формы), а второе (правое) – набор событий для выбранного элемента. Первой строкой в списке объектов является </a:t>
            </a:r>
            <a:r>
              <a:rPr lang="en-US" sz="1500" b="1" dirty="0"/>
              <a:t>General  - </a:t>
            </a:r>
            <a:r>
              <a:rPr lang="ru-RU" sz="1500" dirty="0"/>
              <a:t>раздел глобальных объявлений модуля.</a:t>
            </a:r>
            <a:endParaRPr lang="ru-RU" sz="1500" b="1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7D6D011-D71D-47E0-AE63-51DBE8A73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5" t="15812" b="10485"/>
          <a:stretch/>
        </p:blipFill>
        <p:spPr>
          <a:xfrm>
            <a:off x="5522413" y="1480457"/>
            <a:ext cx="6515327" cy="4072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5DC0BE6-C70B-43AB-B80E-5BB74B09AC64}"/>
              </a:ext>
            </a:extLst>
          </p:cNvPr>
          <p:cNvSpPr txBox="1"/>
          <p:nvPr/>
        </p:nvSpPr>
        <p:spPr>
          <a:xfrm>
            <a:off x="6018028" y="786809"/>
            <a:ext cx="18181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Набор объектов</a:t>
            </a:r>
          </a:p>
        </p:txBody>
      </p:sp>
      <p:cxnSp>
        <p:nvCxnSpPr>
          <p:cNvPr id="10" name="Соединитель: уступ 9">
            <a:extLst>
              <a:ext uri="{FF2B5EF4-FFF2-40B4-BE49-F238E27FC236}">
                <a16:creationId xmlns="" xmlns:a16="http://schemas.microsoft.com/office/drawing/2014/main" id="{632BC738-16C1-4442-81D4-0848081A4A3A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6667868" y="1410069"/>
            <a:ext cx="513173" cy="53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96D8571F-FE1A-4F09-8854-FA9E903D7A6F}"/>
              </a:ext>
            </a:extLst>
          </p:cNvPr>
          <p:cNvSpPr/>
          <p:nvPr/>
        </p:nvSpPr>
        <p:spPr>
          <a:xfrm>
            <a:off x="5522413" y="1669312"/>
            <a:ext cx="3302610" cy="3189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C675B68-4103-4990-AF5E-06A711A1490C}"/>
              </a:ext>
            </a:extLst>
          </p:cNvPr>
          <p:cNvSpPr txBox="1"/>
          <p:nvPr/>
        </p:nvSpPr>
        <p:spPr>
          <a:xfrm>
            <a:off x="9275692" y="791303"/>
            <a:ext cx="18181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Набор событий</a:t>
            </a: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="" xmlns:a16="http://schemas.microsoft.com/office/drawing/2014/main" id="{57B89A89-90F4-4AF0-A6D4-9BE6080057E5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9925532" y="1414563"/>
            <a:ext cx="513173" cy="53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97799901-B9B0-4788-B74A-81BCB0D57906}"/>
              </a:ext>
            </a:extLst>
          </p:cNvPr>
          <p:cNvSpPr/>
          <p:nvPr/>
        </p:nvSpPr>
        <p:spPr>
          <a:xfrm>
            <a:off x="8780077" y="1673806"/>
            <a:ext cx="3302610" cy="3189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0272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19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Для ускорения работы интерпретатора </a:t>
            </a:r>
            <a:r>
              <a:rPr lang="en-US" sz="1500" dirty="0"/>
              <a:t>VBE </a:t>
            </a:r>
            <a:r>
              <a:rPr lang="ru-RU" sz="1500" dirty="0"/>
              <a:t>каждую введенную строку (после нажатия клавиши </a:t>
            </a:r>
            <a:r>
              <a:rPr lang="en-US" sz="1500" dirty="0"/>
              <a:t>Enter) </a:t>
            </a:r>
            <a:r>
              <a:rPr lang="ru-RU" sz="1500" dirty="0"/>
              <a:t>преобразует в промежуточный код. При обнаружении же синтактической ошибки сразу выдается диагностическое сообщение. Кроме того, при вводе многих свойств, методов, функций и процедур отображается синтактическая подсказка, что облегчает создание программ</a:t>
            </a:r>
            <a:endParaRPr lang="ru-RU" sz="1500" b="1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E57433F-610D-4635-802C-0C766CF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8174" r="67273" b="31600"/>
          <a:stretch/>
        </p:blipFill>
        <p:spPr>
          <a:xfrm>
            <a:off x="5972933" y="892863"/>
            <a:ext cx="6105959" cy="49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834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</a:t>
            </a:fld>
            <a:endParaRPr lang="ru-RU" noProof="0"/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77F83F1D-760B-46E0-9B98-4BFF84D9A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5102" y="1635737"/>
            <a:ext cx="2676899" cy="1648055"/>
          </a:xfrm>
        </p:spPr>
      </p:pic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500" dirty="0"/>
              <a:t>В группе </a:t>
            </a:r>
            <a:r>
              <a:rPr lang="ru-RU" sz="1500" b="1" dirty="0"/>
              <a:t>Код </a:t>
            </a:r>
            <a:r>
              <a:rPr lang="ru-RU" sz="1500" dirty="0"/>
              <a:t>на вкладке </a:t>
            </a:r>
            <a:r>
              <a:rPr lang="ru-RU" sz="1500" b="1" dirty="0"/>
              <a:t>Разработчик</a:t>
            </a:r>
            <a:r>
              <a:rPr lang="ru-RU" sz="1500" dirty="0"/>
              <a:t> нажмите кнопку Безопасность макросов </a:t>
            </a:r>
          </a:p>
          <a:p>
            <a:r>
              <a:rPr lang="ru-RU" sz="1500" i="1" dirty="0"/>
              <a:t>Замечание: </a:t>
            </a:r>
            <a:r>
              <a:rPr lang="ru-RU" sz="1500" dirty="0"/>
              <a:t>если вкладка </a:t>
            </a:r>
            <a:r>
              <a:rPr lang="ru-RU" sz="1500" b="1" dirty="0"/>
              <a:t>Разработчик </a:t>
            </a:r>
            <a:r>
              <a:rPr lang="ru-RU" sz="1500" dirty="0"/>
              <a:t>не отображается, то на вкладке </a:t>
            </a:r>
            <a:r>
              <a:rPr lang="ru-RU" sz="1500" b="1" dirty="0"/>
              <a:t>Файл </a:t>
            </a:r>
            <a:r>
              <a:rPr lang="ru-RU" sz="1500" dirty="0"/>
              <a:t>выберите пункт  </a:t>
            </a:r>
            <a:r>
              <a:rPr lang="ru-RU" sz="1500" b="1" dirty="0"/>
              <a:t>Параметры</a:t>
            </a:r>
            <a:r>
              <a:rPr lang="ru-RU" sz="1500" dirty="0"/>
              <a:t>. 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/>
              <a:t>1-й способ. Используется вкладка разработчик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CDF4C31B-01ED-4AAD-9269-488E55A0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98" y="559116"/>
            <a:ext cx="5833403" cy="921341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76F8AAC7-B194-449B-9215-5BC730BF525F}"/>
              </a:ext>
            </a:extLst>
          </p:cNvPr>
          <p:cNvSpPr/>
          <p:nvPr/>
        </p:nvSpPr>
        <p:spPr>
          <a:xfrm>
            <a:off x="5886311" y="152229"/>
            <a:ext cx="2199190" cy="187509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="" xmlns:a16="http://schemas.microsoft.com/office/drawing/2014/main" id="{31D042B4-9AD3-409B-96B2-D55DBE4A8589}"/>
              </a:ext>
            </a:extLst>
          </p:cNvPr>
          <p:cNvSpPr/>
          <p:nvPr/>
        </p:nvSpPr>
        <p:spPr>
          <a:xfrm>
            <a:off x="8036774" y="1748785"/>
            <a:ext cx="1078525" cy="798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15CFD65E-59E2-4C14-9750-F2C532309923}"/>
              </a:ext>
            </a:extLst>
          </p:cNvPr>
          <p:cNvSpPr/>
          <p:nvPr/>
        </p:nvSpPr>
        <p:spPr>
          <a:xfrm>
            <a:off x="10347784" y="2729979"/>
            <a:ext cx="1570237" cy="29175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D3ABF96F-5FE1-4ECF-A413-18FDD2B06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965"/>
          <a:stretch/>
        </p:blipFill>
        <p:spPr>
          <a:xfrm>
            <a:off x="6021710" y="3021732"/>
            <a:ext cx="2919214" cy="1803846"/>
          </a:xfrm>
          <a:prstGeom prst="flowChartPunchedTape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A2ACF89C-845C-4003-8B86-5A05B399EEDB}"/>
              </a:ext>
            </a:extLst>
          </p:cNvPr>
          <p:cNvSpPr/>
          <p:nvPr/>
        </p:nvSpPr>
        <p:spPr>
          <a:xfrm>
            <a:off x="5911080" y="4281049"/>
            <a:ext cx="1570237" cy="56779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4775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20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Для открытия окна кода в окне проекта выберите имя модуля и воспользуйтесь кнопкой          </a:t>
            </a:r>
            <a:r>
              <a:rPr lang="en-US" sz="1500" dirty="0"/>
              <a:t>(</a:t>
            </a:r>
            <a:r>
              <a:rPr lang="en-US" sz="1500" b="1" dirty="0"/>
              <a:t>View Code</a:t>
            </a:r>
            <a:r>
              <a:rPr lang="en-US" sz="1500" dirty="0"/>
              <a:t>). </a:t>
            </a:r>
            <a:r>
              <a:rPr lang="ru-RU" sz="1500" dirty="0"/>
              <a:t>Можно также выполнить команду</a:t>
            </a:r>
            <a:r>
              <a:rPr lang="en-US" sz="1500" dirty="0"/>
              <a:t> </a:t>
            </a:r>
            <a:r>
              <a:rPr lang="ru-RU" sz="1500" dirty="0"/>
              <a:t>меню </a:t>
            </a:r>
            <a:r>
              <a:rPr lang="en-US" sz="1500" b="1" dirty="0"/>
              <a:t>View → Code (</a:t>
            </a:r>
            <a:r>
              <a:rPr lang="ru-RU" sz="1500" b="1" dirty="0"/>
              <a:t>Вид → Программа) </a:t>
            </a:r>
            <a:r>
              <a:rPr lang="ru-RU" sz="1500" dirty="0"/>
              <a:t>или команду контекстного меню </a:t>
            </a:r>
            <a:r>
              <a:rPr lang="en-US" sz="1500" b="1" dirty="0"/>
              <a:t>View Code.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D34469F-93F4-4BAD-BF66-B79F076D6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t="24874" r="99072" b="73016"/>
          <a:stretch/>
        </p:blipFill>
        <p:spPr>
          <a:xfrm>
            <a:off x="3925088" y="2964586"/>
            <a:ext cx="369778" cy="379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28B2CA8-0457-44D2-8E1B-30E69A60E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24401" r="93567" b="50663"/>
          <a:stretch/>
        </p:blipFill>
        <p:spPr>
          <a:xfrm>
            <a:off x="6766959" y="1187010"/>
            <a:ext cx="3336966" cy="44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03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21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107" y="2464837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Для создания заготовок процедур и функций удобно использовать команду меню </a:t>
            </a:r>
            <a:r>
              <a:rPr lang="en-US" sz="1500" b="1" dirty="0"/>
              <a:t>Insert → Procedure (</a:t>
            </a:r>
            <a:r>
              <a:rPr lang="ru-RU" sz="1500" b="1" dirty="0"/>
              <a:t>Вставка → Процедура)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A58C442-BDBF-4996-B557-23BCCE659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" r="93084" b="81859"/>
          <a:stretch/>
        </p:blipFill>
        <p:spPr>
          <a:xfrm>
            <a:off x="6282046" y="920501"/>
            <a:ext cx="4682837" cy="44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131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22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107" y="2464837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Переменные и типы данных обычно описываются в начале модуля(до процедур). В зависимости от настройки </a:t>
            </a:r>
            <a:r>
              <a:rPr lang="en-US" sz="1500" dirty="0"/>
              <a:t>VBA </a:t>
            </a:r>
            <a:r>
              <a:rPr lang="ru-RU" sz="1500" dirty="0"/>
              <a:t>может либо требовать, либо не требовать предварительного объявления переменных. Если поместить в первой строке оператор </a:t>
            </a:r>
            <a:r>
              <a:rPr lang="en-US" sz="1500" i="1" dirty="0"/>
              <a:t>Option Explicit</a:t>
            </a:r>
            <a:r>
              <a:rPr lang="ru-RU" sz="1500" i="1" dirty="0"/>
              <a:t>, </a:t>
            </a:r>
            <a:r>
              <a:rPr lang="ru-RU" sz="1500" dirty="0"/>
              <a:t>то будет включен режим когда все используемые переменные должны быть предварительно объявлены.</a:t>
            </a:r>
            <a:endParaRPr lang="ru-RU" sz="1500" i="1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A58C442-BDBF-4996-B557-23BCCE659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" r="93084" b="81859"/>
          <a:stretch/>
        </p:blipFill>
        <p:spPr>
          <a:xfrm>
            <a:off x="6282046" y="920501"/>
            <a:ext cx="4682837" cy="44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00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23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107" y="2464837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Если процедура, функция или тип данных могут потребоваться в другом проекте, то их лучше разместить не в модуле формы, а в отдельном модуле, не связанном с формой (стандартном модуле). Такие модули добавляются к проекту командой </a:t>
            </a:r>
            <a:r>
              <a:rPr lang="en-US" sz="1500" b="1" dirty="0"/>
              <a:t>Insert → Module (</a:t>
            </a:r>
            <a:r>
              <a:rPr lang="ru-RU" sz="1500" b="1" dirty="0"/>
              <a:t>Вставка → Модуль)</a:t>
            </a:r>
            <a:r>
              <a:rPr lang="ru-RU" sz="1500" dirty="0"/>
              <a:t>.</a:t>
            </a:r>
          </a:p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endParaRPr lang="ru-RU" sz="1500" i="1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A58C442-BDBF-4996-B557-23BCCE659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" r="93084" b="81859"/>
          <a:stretch/>
        </p:blipFill>
        <p:spPr>
          <a:xfrm>
            <a:off x="6282046" y="920501"/>
            <a:ext cx="4682837" cy="44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6228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24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985" y="2459765"/>
            <a:ext cx="4510354" cy="3866798"/>
          </a:xfrm>
        </p:spPr>
        <p:txBody>
          <a:bodyPr>
            <a:normAutofit fontScale="92500"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Существуют два режима работы с программной на </a:t>
            </a:r>
            <a:r>
              <a:rPr lang="en-US" sz="1500" dirty="0"/>
              <a:t>VBA</a:t>
            </a:r>
            <a:r>
              <a:rPr lang="ru-RU" sz="1500" dirty="0"/>
              <a:t>: режим проектирования и режим выполнения. В режиме проектирования создается или изменяется программный код. Режим выполнения нужен для тестирования программы или работы с ней в качестве обычного пользователя. Для перехода в режим выполнения необходимо в окне нужного модуля выполнить команду меню </a:t>
            </a:r>
            <a:r>
              <a:rPr lang="en-US" sz="1500" b="1" dirty="0"/>
              <a:t>Run → Run Sub (</a:t>
            </a:r>
            <a:r>
              <a:rPr lang="ru-RU" sz="1500" b="1" dirty="0"/>
              <a:t>Запуск → Запуск программы) </a:t>
            </a:r>
            <a:r>
              <a:rPr lang="ru-RU" sz="1500" dirty="0"/>
              <a:t> или нажать клавишу </a:t>
            </a:r>
            <a:r>
              <a:rPr lang="en-US" sz="1500" dirty="0"/>
              <a:t>F5. </a:t>
            </a:r>
            <a:r>
              <a:rPr lang="ru-RU" sz="1500" dirty="0"/>
              <a:t>Для возврата в режим проектирования (останов программы) нужно выбрать команду </a:t>
            </a:r>
            <a:r>
              <a:rPr lang="en-US" sz="1500" b="1" dirty="0"/>
              <a:t>Run → Reset (</a:t>
            </a:r>
            <a:r>
              <a:rPr lang="ru-RU" sz="1500" b="1" dirty="0"/>
              <a:t>Запуск → Сброс).</a:t>
            </a:r>
            <a:endParaRPr lang="ru-RU" sz="1500" b="1" i="1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Окно Кода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39BE660-6977-42AC-B78A-EA06FE4CA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" r="80521" b="82642"/>
          <a:stretch/>
        </p:blipFill>
        <p:spPr>
          <a:xfrm>
            <a:off x="6096000" y="1143473"/>
            <a:ext cx="5288477" cy="1653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29079E80-34E9-4E97-9D08-2DCA46179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" r="81039" b="84122"/>
          <a:stretch/>
        </p:blipFill>
        <p:spPr>
          <a:xfrm>
            <a:off x="6083145" y="3724269"/>
            <a:ext cx="5603870" cy="16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240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979F82CC-6A60-4588-B8AC-6B5DD807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98B544E1-113C-415D-9C9F-15718A9CE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6B5B464-852A-47B0-AB52-6553DCDFE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pPr rtl="0"/>
              <a:t>25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5039C731-8F4C-4EA1-8BC3-8596769B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Каковы основные возможности </a:t>
            </a:r>
            <a:r>
              <a:rPr lang="en-US" dirty="0"/>
              <a:t>Visual Basic Editor?</a:t>
            </a:r>
          </a:p>
          <a:p>
            <a:r>
              <a:rPr lang="en-US" dirty="0"/>
              <a:t>2. </a:t>
            </a:r>
            <a:r>
              <a:rPr lang="ru-RU" dirty="0"/>
              <a:t>Как в </a:t>
            </a:r>
            <a:r>
              <a:rPr lang="en-US" dirty="0"/>
              <a:t>MS Excel </a:t>
            </a:r>
            <a:r>
              <a:rPr lang="ru-RU" dirty="0"/>
              <a:t>можно перейти в редактор </a:t>
            </a:r>
            <a:r>
              <a:rPr lang="en-US" dirty="0"/>
              <a:t>VBE?</a:t>
            </a:r>
          </a:p>
          <a:p>
            <a:r>
              <a:rPr lang="en-US" dirty="0"/>
              <a:t>3. </a:t>
            </a:r>
            <a:r>
              <a:rPr lang="ru-RU" dirty="0"/>
              <a:t>Как можно добавить модуль в проект?</a:t>
            </a:r>
          </a:p>
          <a:p>
            <a:r>
              <a:rPr lang="ru-RU" dirty="0"/>
              <a:t>4. Из каких элементов состоит редактор </a:t>
            </a:r>
            <a:r>
              <a:rPr lang="en-US" dirty="0"/>
              <a:t>VBE?</a:t>
            </a:r>
          </a:p>
          <a:p>
            <a:r>
              <a:rPr lang="en-US" dirty="0"/>
              <a:t>5. </a:t>
            </a:r>
            <a:r>
              <a:rPr lang="ru-RU" dirty="0"/>
              <a:t>Каковы режимы работы с программой в </a:t>
            </a:r>
            <a:r>
              <a:rPr lang="en-US" dirty="0"/>
              <a:t>VBE </a:t>
            </a:r>
            <a:r>
              <a:rPr lang="ru-RU" dirty="0"/>
              <a:t>и их назначение?</a:t>
            </a:r>
          </a:p>
          <a:p>
            <a:r>
              <a:rPr lang="ru-RU" dirty="0"/>
              <a:t>6. Что такое окно проекта?</a:t>
            </a:r>
          </a:p>
          <a:p>
            <a:r>
              <a:rPr lang="ru-RU" dirty="0"/>
              <a:t>7. Каково назначение и содержание стандартной панели инструментов?</a:t>
            </a:r>
          </a:p>
          <a:p>
            <a:r>
              <a:rPr lang="ru-RU" dirty="0"/>
              <a:t>8. Какие команды содержит строка меню?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367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979F82CC-6A60-4588-B8AC-6B5DD807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98B544E1-113C-415D-9C9F-15718A9CE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6B5B464-852A-47B0-AB52-6553DCDFE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pPr rtl="0"/>
              <a:t>26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5039C731-8F4C-4EA1-8BC3-8596769B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9. Как включить режим работы обязательного предварительного объявления переменных?</a:t>
            </a:r>
          </a:p>
          <a:p>
            <a:r>
              <a:rPr lang="ru-RU" dirty="0"/>
              <a:t>10. Как открыть окно редактирования кода из окна проекта?</a:t>
            </a:r>
          </a:p>
          <a:p>
            <a:r>
              <a:rPr lang="ru-RU" dirty="0"/>
              <a:t>11. Как открыть окно проекта?</a:t>
            </a:r>
          </a:p>
          <a:p>
            <a:r>
              <a:rPr lang="ru-RU" dirty="0"/>
              <a:t>12. Из каких типов модулей может состоять созданное в </a:t>
            </a:r>
            <a:r>
              <a:rPr lang="en-US" dirty="0"/>
              <a:t>VBA </a:t>
            </a:r>
            <a:r>
              <a:rPr lang="ru-RU" dirty="0"/>
              <a:t>приложение?</a:t>
            </a:r>
          </a:p>
          <a:p>
            <a:r>
              <a:rPr lang="ru-RU" dirty="0"/>
              <a:t>13. Какие существуют способы изменения параметров безопасности?</a:t>
            </a:r>
          </a:p>
          <a:p>
            <a:r>
              <a:rPr lang="ru-RU" dirty="0"/>
              <a:t>14. Какие параметры безопасности нужно установить для работы с макросами?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52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979F82CC-6A60-4588-B8AC-6B5DD807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Контрольные вопросы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98B544E1-113C-415D-9C9F-15718A9CE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6B5B464-852A-47B0-AB52-6553DCDFE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pPr rtl="0"/>
              <a:t>27</a:t>
            </a:fld>
            <a:endParaRPr lang="ru-RU" noProof="0" dirty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5039C731-8F4C-4EA1-8BC3-8596769B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15. С каким расширением рекомендуется сохранять файлы рабочей книги с разработанными на </a:t>
            </a:r>
            <a:r>
              <a:rPr lang="en-US" dirty="0"/>
              <a:t>VBA </a:t>
            </a:r>
            <a:r>
              <a:rPr lang="ru-RU" dirty="0"/>
              <a:t>модулями?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56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3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>
            <a:normAutofit/>
          </a:bodyPr>
          <a:lstStyle/>
          <a:p>
            <a:r>
              <a:rPr lang="ru-RU" sz="1500" dirty="0"/>
              <a:t>Затем в открывшемся окне на левой панели выберите категорию </a:t>
            </a:r>
            <a:r>
              <a:rPr lang="ru-RU" sz="1500" b="1" dirty="0"/>
              <a:t>Настройка ленты. </a:t>
            </a:r>
            <a:r>
              <a:rPr lang="ru-RU" sz="1500" dirty="0"/>
              <a:t>Наконец, на правой панели этого окна установите флажок </a:t>
            </a:r>
            <a:r>
              <a:rPr lang="ru-RU" sz="1500" b="1" dirty="0"/>
              <a:t>Разработчик</a:t>
            </a:r>
            <a:r>
              <a:rPr lang="ru-RU" sz="1500" dirty="0"/>
              <a:t> в разделе </a:t>
            </a:r>
            <a:r>
              <a:rPr lang="ru-RU" sz="1500" b="1" dirty="0"/>
              <a:t>Основные вкладки </a:t>
            </a:r>
            <a:r>
              <a:rPr lang="ru-RU" sz="1500" dirty="0"/>
              <a:t>и нажмите кнопку </a:t>
            </a:r>
            <a:r>
              <a:rPr lang="ru-RU" sz="1500" b="1" dirty="0"/>
              <a:t>ОК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/>
              <a:t>1-й способ. Используется вкладка разработчик 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2CC7E40C-9AC2-4795-BD97-CD7EFB77F397}"/>
              </a:ext>
            </a:extLst>
          </p:cNvPr>
          <p:cNvGrpSpPr/>
          <p:nvPr/>
        </p:nvGrpSpPr>
        <p:grpSpPr>
          <a:xfrm>
            <a:off x="6294937" y="151170"/>
            <a:ext cx="5740710" cy="4094055"/>
            <a:chOff x="6007260" y="821802"/>
            <a:chExt cx="5740710" cy="4094055"/>
          </a:xfrm>
        </p:grpSpPr>
        <p:pic>
          <p:nvPicPr>
            <p:cNvPr id="13" name="Рисунок 12">
              <a:extLst>
                <a:ext uri="{FF2B5EF4-FFF2-40B4-BE49-F238E27FC236}">
                  <a16:creationId xmlns="" xmlns:a16="http://schemas.microsoft.com/office/drawing/2014/main" id="{C3546C72-CE48-4AF7-9A80-8A5FE2B1B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821802"/>
              <a:ext cx="5651970" cy="4094055"/>
            </a:xfrm>
            <a:prstGeom prst="rect">
              <a:avLst/>
            </a:prstGeom>
          </p:spPr>
        </p:pic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92052272-D8E3-40A8-8430-1265621A4746}"/>
                </a:ext>
              </a:extLst>
            </p:cNvPr>
            <p:cNvSpPr/>
            <p:nvPr/>
          </p:nvSpPr>
          <p:spPr>
            <a:xfrm>
              <a:off x="6007260" y="2352781"/>
              <a:ext cx="1575067" cy="19407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Стрелка: вправо 15">
              <a:extLst>
                <a:ext uri="{FF2B5EF4-FFF2-40B4-BE49-F238E27FC236}">
                  <a16:creationId xmlns="" xmlns:a16="http://schemas.microsoft.com/office/drawing/2014/main" id="{A5D4317F-454A-4142-9814-0CFA2059905C}"/>
                </a:ext>
              </a:extLst>
            </p:cNvPr>
            <p:cNvSpPr/>
            <p:nvPr/>
          </p:nvSpPr>
          <p:spPr>
            <a:xfrm rot="19333375">
              <a:off x="9030213" y="3018774"/>
              <a:ext cx="708917" cy="5959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85A3066A-119D-4224-95C1-330B2D8E5F23}"/>
                </a:ext>
              </a:extLst>
            </p:cNvPr>
            <p:cNvSpPr/>
            <p:nvPr/>
          </p:nvSpPr>
          <p:spPr>
            <a:xfrm>
              <a:off x="9647434" y="2789762"/>
              <a:ext cx="1017141" cy="148648"/>
            </a:xfrm>
            <a:prstGeom prst="rect">
              <a:avLst/>
            </a:prstGeom>
            <a:noFill/>
            <a:ln w="28575">
              <a:solidFill>
                <a:srgbClr val="99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283CE074-90DC-4DB3-A25C-82BC41164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9" t="42777" r="23151" b="40996"/>
          <a:stretch/>
        </p:blipFill>
        <p:spPr>
          <a:xfrm>
            <a:off x="8167955" y="4414354"/>
            <a:ext cx="2438992" cy="2041974"/>
          </a:xfrm>
          <a:prstGeom prst="flowChartConnector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43099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4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 fontScale="85000" lnSpcReduction="10000"/>
          </a:bodyPr>
          <a:lstStyle/>
          <a:p>
            <a:pPr indent="432000" algn="just">
              <a:spcBef>
                <a:spcPts val="0"/>
              </a:spcBef>
              <a:buFont typeface="+mj-lt"/>
              <a:buAutoNum type="arabicPeriod" startAt="2"/>
            </a:pPr>
            <a:r>
              <a:rPr lang="ru-RU" sz="1500" dirty="0"/>
              <a:t>В категории </a:t>
            </a:r>
            <a:r>
              <a:rPr lang="ru-RU" sz="1500" b="1" dirty="0"/>
              <a:t>Параметры макросов </a:t>
            </a:r>
            <a:r>
              <a:rPr lang="ru-RU" sz="1500" dirty="0"/>
              <a:t>(разделы </a:t>
            </a:r>
            <a:r>
              <a:rPr lang="ru-RU" sz="1500" b="1" dirty="0"/>
              <a:t>Параметры макросов </a:t>
            </a:r>
            <a:r>
              <a:rPr lang="ru-RU" sz="1500" dirty="0"/>
              <a:t> и </a:t>
            </a:r>
            <a:r>
              <a:rPr lang="ru-RU" sz="1500" b="1" dirty="0"/>
              <a:t>Параметры макросов для разработчиков</a:t>
            </a:r>
            <a:r>
              <a:rPr lang="ru-RU" sz="1500" dirty="0"/>
              <a:t>) окна </a:t>
            </a:r>
            <a:r>
              <a:rPr lang="ru-RU" sz="1500" b="1" dirty="0"/>
              <a:t>Центр управления безопасностью </a:t>
            </a:r>
            <a:r>
              <a:rPr lang="ru-RU" sz="1500" dirty="0"/>
              <a:t>осуществите следующее.</a:t>
            </a:r>
          </a:p>
          <a:p>
            <a:pPr indent="432000" algn="just">
              <a:spcBef>
                <a:spcPts val="0"/>
              </a:spcBef>
            </a:pPr>
            <a:r>
              <a:rPr lang="ru-RU" sz="1500" dirty="0"/>
              <a:t>Выберите параметр «</a:t>
            </a:r>
            <a:r>
              <a:rPr lang="ru-RU" sz="1500" b="1" dirty="0"/>
              <a:t>Включить все макросы (не рекомендуется, возможен запуск опасной программы)».</a:t>
            </a:r>
            <a:r>
              <a:rPr lang="ru-RU" sz="1500" dirty="0"/>
              <a:t> Следует заметить, что нужно соблюдать осторожность, так как в этом случае компьютер становится уязвимым для потенциально опасного кода</a:t>
            </a:r>
            <a:r>
              <a:rPr lang="ru-RU" sz="1500" b="1" dirty="0"/>
              <a:t> </a:t>
            </a:r>
          </a:p>
          <a:p>
            <a:pPr indent="432000" algn="just">
              <a:spcBef>
                <a:spcPts val="0"/>
              </a:spcBef>
            </a:pPr>
            <a:r>
              <a:rPr lang="ru-RU" sz="1500" dirty="0"/>
              <a:t>Установите флажок «</a:t>
            </a:r>
            <a:r>
              <a:rPr lang="ru-RU" sz="1500" b="1" dirty="0"/>
              <a:t>Доверять к объектной модели проектов </a:t>
            </a:r>
            <a:r>
              <a:rPr lang="en-US" sz="1500" b="1" dirty="0"/>
              <a:t>VBA</a:t>
            </a:r>
            <a:r>
              <a:rPr lang="ru-RU" sz="1500" b="1" dirty="0"/>
              <a:t>».</a:t>
            </a:r>
            <a:r>
              <a:rPr lang="ru-RU" sz="1500" dirty="0"/>
              <a:t> Этот параметр предназначен для разработчиков и используется для запрещения или разрешения программного доступа к объектной модели </a:t>
            </a:r>
            <a:r>
              <a:rPr lang="en-US" sz="1500" dirty="0"/>
              <a:t>VBA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/>
              <a:t>1-й способ. Используется вкладка разработчик 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88D93F03-394B-466D-BA38-D0A9A88D0C6D}"/>
              </a:ext>
            </a:extLst>
          </p:cNvPr>
          <p:cNvGrpSpPr/>
          <p:nvPr/>
        </p:nvGrpSpPr>
        <p:grpSpPr>
          <a:xfrm>
            <a:off x="6096000" y="1380734"/>
            <a:ext cx="5945933" cy="3499491"/>
            <a:chOff x="6064557" y="565070"/>
            <a:chExt cx="4641116" cy="2363065"/>
          </a:xfrm>
        </p:grpSpPr>
        <p:pic>
          <p:nvPicPr>
            <p:cNvPr id="3" name="Рисунок 2">
              <a:extLst>
                <a:ext uri="{FF2B5EF4-FFF2-40B4-BE49-F238E27FC236}">
                  <a16:creationId xmlns="" xmlns:a16="http://schemas.microsoft.com/office/drawing/2014/main" id="{A6C03DD7-B382-45F7-9EDB-1A16AD372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89" b="40877"/>
            <a:stretch/>
          </p:blipFill>
          <p:spPr>
            <a:xfrm>
              <a:off x="6064557" y="565070"/>
              <a:ext cx="4641116" cy="2363065"/>
            </a:xfrm>
            <a:prstGeom prst="rect">
              <a:avLst/>
            </a:prstGeom>
          </p:spPr>
        </p:pic>
        <p:sp>
          <p:nvSpPr>
            <p:cNvPr id="4" name="Прямоугольник 3">
              <a:extLst>
                <a:ext uri="{FF2B5EF4-FFF2-40B4-BE49-F238E27FC236}">
                  <a16:creationId xmlns="" xmlns:a16="http://schemas.microsoft.com/office/drawing/2014/main" id="{8688EB1B-250E-4FC9-AD0A-CE3220B24C67}"/>
                </a:ext>
              </a:extLst>
            </p:cNvPr>
            <p:cNvSpPr/>
            <p:nvPr/>
          </p:nvSpPr>
          <p:spPr>
            <a:xfrm>
              <a:off x="6096000" y="1736333"/>
              <a:ext cx="1291119" cy="1734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трелка: вправо 8">
              <a:extLst>
                <a:ext uri="{FF2B5EF4-FFF2-40B4-BE49-F238E27FC236}">
                  <a16:creationId xmlns="" xmlns:a16="http://schemas.microsoft.com/office/drawing/2014/main" id="{E22E8372-943C-48A4-AF11-3572A52C0341}"/>
                </a:ext>
              </a:extLst>
            </p:cNvPr>
            <p:cNvSpPr/>
            <p:nvPr/>
          </p:nvSpPr>
          <p:spPr>
            <a:xfrm>
              <a:off x="7422356" y="1451882"/>
              <a:ext cx="195263" cy="117362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Стрелка: вправо 17">
              <a:extLst>
                <a:ext uri="{FF2B5EF4-FFF2-40B4-BE49-F238E27FC236}">
                  <a16:creationId xmlns="" xmlns:a16="http://schemas.microsoft.com/office/drawing/2014/main" id="{F853F7BF-1700-480C-B9B4-03CEA3C37C5A}"/>
                </a:ext>
              </a:extLst>
            </p:cNvPr>
            <p:cNvSpPr/>
            <p:nvPr/>
          </p:nvSpPr>
          <p:spPr>
            <a:xfrm rot="18310204">
              <a:off x="7402975" y="2007053"/>
              <a:ext cx="195263" cy="117362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423024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5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indent="468000" algn="just">
              <a:spcBef>
                <a:spcPts val="0"/>
              </a:spcBef>
              <a:buFont typeface="+mj-lt"/>
              <a:buAutoNum type="arabicPeriod"/>
              <a:tabLst>
                <a:tab pos="180000" algn="l"/>
                <a:tab pos="252000" algn="l"/>
              </a:tabLst>
            </a:pPr>
            <a:r>
              <a:rPr lang="ru-RU" sz="1500" dirty="0"/>
              <a:t>На вкладке </a:t>
            </a:r>
            <a:r>
              <a:rPr lang="ru-RU" sz="1500" b="1" dirty="0"/>
              <a:t>Файл </a:t>
            </a:r>
            <a:r>
              <a:rPr lang="ru-RU" sz="1500" dirty="0"/>
              <a:t>выберите пункт </a:t>
            </a:r>
            <a:r>
              <a:rPr lang="ru-RU" sz="1500" b="1" dirty="0"/>
              <a:t>Параметры. </a:t>
            </a:r>
            <a:r>
              <a:rPr lang="ru-RU" sz="1500" dirty="0"/>
              <a:t>Затем в открывшемся окне на левой панели выберите категорию </a:t>
            </a:r>
            <a:r>
              <a:rPr lang="ru-RU" sz="1500" b="1" dirty="0"/>
              <a:t>Центр управления безопасностью</a:t>
            </a:r>
          </a:p>
          <a:p>
            <a:pPr indent="468000" algn="just">
              <a:spcBef>
                <a:spcPts val="0"/>
              </a:spcBef>
              <a:buFont typeface="+mj-lt"/>
              <a:buAutoNum type="arabicPeriod"/>
              <a:tabLst>
                <a:tab pos="180000" algn="l"/>
                <a:tab pos="252000" algn="l"/>
              </a:tabLst>
            </a:pPr>
            <a:r>
              <a:rPr lang="ru-RU" sz="1500" dirty="0"/>
              <a:t>В категории </a:t>
            </a:r>
            <a:r>
              <a:rPr lang="ru-RU" sz="1500" b="1" dirty="0"/>
              <a:t>Центр управления безопасностью </a:t>
            </a:r>
            <a:r>
              <a:rPr lang="ru-RU" sz="1500" dirty="0"/>
              <a:t>нажмите на кнопку </a:t>
            </a:r>
            <a:r>
              <a:rPr lang="ru-RU" sz="1500" b="1" dirty="0"/>
              <a:t>Параметры центра управления безопасностью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 fontScale="90000"/>
          </a:bodyPr>
          <a:lstStyle/>
          <a:p>
            <a:r>
              <a:rPr lang="ru-RU" sz="2200" dirty="0"/>
              <a:t>2-й способ. Используется Диалоговое окно </a:t>
            </a:r>
            <a:r>
              <a:rPr lang="ru-RU" sz="2200" i="1" dirty="0"/>
              <a:t>Параметры </a:t>
            </a:r>
            <a:r>
              <a:rPr lang="en-US" sz="2200" i="1" dirty="0"/>
              <a:t>Excel</a:t>
            </a:r>
            <a:endParaRPr lang="ru-RU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C52740F5-BCAE-40AD-B8A1-A78ABF26C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65"/>
          <a:stretch/>
        </p:blipFill>
        <p:spPr>
          <a:xfrm>
            <a:off x="6096000" y="214737"/>
            <a:ext cx="2919214" cy="1803846"/>
          </a:xfrm>
          <a:prstGeom prst="flowChartPunchedTap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B093AC1F-16E9-40D9-B530-3684A9756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87" y="2296631"/>
            <a:ext cx="5551254" cy="402110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779D5D2D-64B2-4A1A-8C40-0326C206AD7C}"/>
              </a:ext>
            </a:extLst>
          </p:cNvPr>
          <p:cNvSpPr/>
          <p:nvPr/>
        </p:nvSpPr>
        <p:spPr>
          <a:xfrm>
            <a:off x="6137770" y="1626454"/>
            <a:ext cx="1570237" cy="56779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EFCCE5E6-53AE-499D-999D-332761452DBF}"/>
              </a:ext>
            </a:extLst>
          </p:cNvPr>
          <p:cNvSpPr/>
          <p:nvPr/>
        </p:nvSpPr>
        <p:spPr>
          <a:xfrm>
            <a:off x="6137770" y="4275282"/>
            <a:ext cx="1570237" cy="2339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D9E92AF8-ED8C-40D9-98BE-0B194DCEFDE0}"/>
              </a:ext>
            </a:extLst>
          </p:cNvPr>
          <p:cNvSpPr/>
          <p:nvPr/>
        </p:nvSpPr>
        <p:spPr>
          <a:xfrm>
            <a:off x="9873342" y="3715301"/>
            <a:ext cx="1917499" cy="22937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="" xmlns:a16="http://schemas.microsoft.com/office/drawing/2014/main" id="{E533FB6B-1083-427B-B835-0E1B07B99401}"/>
              </a:ext>
            </a:extLst>
          </p:cNvPr>
          <p:cNvSpPr/>
          <p:nvPr/>
        </p:nvSpPr>
        <p:spPr>
          <a:xfrm rot="5400000">
            <a:off x="6336178" y="2872451"/>
            <a:ext cx="1307804" cy="54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="" xmlns:a16="http://schemas.microsoft.com/office/drawing/2014/main" id="{7424E25F-7D55-4D2A-8703-346D9523DE05}"/>
              </a:ext>
            </a:extLst>
          </p:cNvPr>
          <p:cNvSpPr/>
          <p:nvPr/>
        </p:nvSpPr>
        <p:spPr>
          <a:xfrm rot="20733711">
            <a:off x="8285121" y="3858351"/>
            <a:ext cx="881559" cy="520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3459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6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marL="342900" indent="-342900" algn="just">
              <a:spcBef>
                <a:spcPts val="0"/>
              </a:spcBef>
              <a:buFont typeface="+mj-lt"/>
              <a:buAutoNum type="arabicPeriod" startAt="3"/>
              <a:tabLst>
                <a:tab pos="180000" algn="l"/>
                <a:tab pos="252000" algn="l"/>
              </a:tabLst>
            </a:pPr>
            <a:r>
              <a:rPr lang="ru-RU" sz="1500" dirty="0"/>
              <a:t>В категории </a:t>
            </a:r>
            <a:r>
              <a:rPr lang="ru-RU" sz="1500" b="1" dirty="0"/>
              <a:t>Параметры макросов </a:t>
            </a:r>
            <a:r>
              <a:rPr lang="ru-RU" sz="1500" dirty="0"/>
              <a:t>в разделе </a:t>
            </a:r>
            <a:r>
              <a:rPr lang="ru-RU" sz="1500" b="1" dirty="0"/>
              <a:t>Параметры макросов </a:t>
            </a:r>
            <a:r>
              <a:rPr lang="ru-RU" sz="1500" dirty="0"/>
              <a:t>выберите нужную область безопасности, как это описано в п.2 первого способа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 fontScale="90000"/>
          </a:bodyPr>
          <a:lstStyle/>
          <a:p>
            <a:r>
              <a:rPr lang="ru-RU" sz="2200" dirty="0"/>
              <a:t>2-й способ. Используется Диалоговое окно </a:t>
            </a:r>
            <a:r>
              <a:rPr lang="ru-RU" sz="2200" i="1" dirty="0"/>
              <a:t>Параметры </a:t>
            </a:r>
            <a:r>
              <a:rPr lang="en-US" sz="2200" i="1" dirty="0"/>
              <a:t>Excel</a:t>
            </a:r>
            <a:endParaRPr lang="ru-RU" sz="2200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FFDF138C-8C39-4C7D-A17D-F3312CC7FBC7}"/>
              </a:ext>
            </a:extLst>
          </p:cNvPr>
          <p:cNvGrpSpPr/>
          <p:nvPr/>
        </p:nvGrpSpPr>
        <p:grpSpPr>
          <a:xfrm>
            <a:off x="6096000" y="1380734"/>
            <a:ext cx="5945933" cy="3499491"/>
            <a:chOff x="6064557" y="565070"/>
            <a:chExt cx="4641116" cy="2363065"/>
          </a:xfrm>
        </p:grpSpPr>
        <p:pic>
          <p:nvPicPr>
            <p:cNvPr id="18" name="Рисунок 17">
              <a:extLst>
                <a:ext uri="{FF2B5EF4-FFF2-40B4-BE49-F238E27FC236}">
                  <a16:creationId xmlns="" xmlns:a16="http://schemas.microsoft.com/office/drawing/2014/main" id="{4436BC81-3EAC-4243-9870-F5D15EDB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89" b="40877"/>
            <a:stretch/>
          </p:blipFill>
          <p:spPr>
            <a:xfrm>
              <a:off x="6064557" y="565070"/>
              <a:ext cx="4641116" cy="2363065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="" xmlns:a16="http://schemas.microsoft.com/office/drawing/2014/main" id="{012FA297-4522-49A6-8C0F-A3CA6F8BD63E}"/>
                </a:ext>
              </a:extLst>
            </p:cNvPr>
            <p:cNvSpPr/>
            <p:nvPr/>
          </p:nvSpPr>
          <p:spPr>
            <a:xfrm>
              <a:off x="6096000" y="1736333"/>
              <a:ext cx="1291119" cy="1734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Стрелка: вправо 20">
              <a:extLst>
                <a:ext uri="{FF2B5EF4-FFF2-40B4-BE49-F238E27FC236}">
                  <a16:creationId xmlns="" xmlns:a16="http://schemas.microsoft.com/office/drawing/2014/main" id="{68D6CB2A-A31A-4271-886B-DF81001D669B}"/>
                </a:ext>
              </a:extLst>
            </p:cNvPr>
            <p:cNvSpPr/>
            <p:nvPr/>
          </p:nvSpPr>
          <p:spPr>
            <a:xfrm>
              <a:off x="7422356" y="1451882"/>
              <a:ext cx="195263" cy="117362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Стрелка: вправо 21">
              <a:extLst>
                <a:ext uri="{FF2B5EF4-FFF2-40B4-BE49-F238E27FC236}">
                  <a16:creationId xmlns="" xmlns:a16="http://schemas.microsoft.com/office/drawing/2014/main" id="{11C432C8-376D-4270-82E2-CA32BE85D808}"/>
                </a:ext>
              </a:extLst>
            </p:cNvPr>
            <p:cNvSpPr/>
            <p:nvPr/>
          </p:nvSpPr>
          <p:spPr>
            <a:xfrm rot="18310204">
              <a:off x="7402975" y="2007053"/>
              <a:ext cx="195263" cy="117362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47563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7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Переход в редактор </a:t>
            </a:r>
            <a:r>
              <a:rPr lang="en-US" sz="1500" dirty="0"/>
              <a:t>VBE </a:t>
            </a:r>
            <a:r>
              <a:rPr lang="ru-RU" sz="1500" dirty="0"/>
              <a:t>из приложения </a:t>
            </a:r>
            <a:r>
              <a:rPr lang="en-US" sz="1500" dirty="0"/>
              <a:t>MS Excel </a:t>
            </a:r>
            <a:r>
              <a:rPr lang="ru-RU" sz="1500" dirty="0"/>
              <a:t>осуществляется одним из способов:</a:t>
            </a:r>
          </a:p>
          <a:p>
            <a:pPr marL="342900" indent="-342900" algn="just">
              <a:spcBef>
                <a:spcPts val="0"/>
              </a:spcBef>
              <a:buFont typeface="+mj-lt"/>
              <a:buAutoNum type="arabicPeriod"/>
              <a:tabLst>
                <a:tab pos="180000" algn="l"/>
                <a:tab pos="252000" algn="l"/>
              </a:tabLst>
            </a:pPr>
            <a:r>
              <a:rPr lang="ru-RU" sz="1500" dirty="0"/>
              <a:t>Щелкнуть на кнопке </a:t>
            </a:r>
            <a:r>
              <a:rPr lang="en-US" sz="1500" b="1" dirty="0"/>
              <a:t>Visual Basic </a:t>
            </a:r>
            <a:r>
              <a:rPr lang="ru-RU" sz="1500" dirty="0"/>
              <a:t>вкладки меню </a:t>
            </a:r>
            <a:r>
              <a:rPr lang="ru-RU" sz="1500" b="1" dirty="0"/>
              <a:t>Разработчик;</a:t>
            </a:r>
          </a:p>
          <a:p>
            <a:pPr marL="342900" indent="-342900" algn="just">
              <a:spcBef>
                <a:spcPts val="0"/>
              </a:spcBef>
              <a:buFont typeface="+mj-lt"/>
              <a:buAutoNum type="arabicPeriod"/>
              <a:tabLst>
                <a:tab pos="180000" algn="l"/>
                <a:tab pos="252000" algn="l"/>
              </a:tabLst>
            </a:pPr>
            <a:r>
              <a:rPr lang="ru-RU" sz="1500" dirty="0"/>
              <a:t>нажать </a:t>
            </a:r>
            <a:r>
              <a:rPr lang="en-US" sz="1500" dirty="0"/>
              <a:t> </a:t>
            </a:r>
            <a:r>
              <a:rPr lang="ru-RU" sz="1500" dirty="0"/>
              <a:t>комбинацию клавиш </a:t>
            </a:r>
            <a:r>
              <a:rPr lang="en-US" sz="1500" dirty="0"/>
              <a:t>&lt;Alt+F11&gt;</a:t>
            </a:r>
          </a:p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В любом случае запустится редактор  </a:t>
            </a:r>
            <a:r>
              <a:rPr lang="en-US" sz="1500" dirty="0"/>
              <a:t>VBE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Запуск редактора </a:t>
            </a:r>
            <a:r>
              <a:rPr lang="en-US" sz="2200" dirty="0"/>
              <a:t>VBA</a:t>
            </a: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C01FD71-386E-4F2B-B278-D2062A57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33" y="1970111"/>
            <a:ext cx="5806900" cy="30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599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8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Язык </a:t>
            </a:r>
            <a:r>
              <a:rPr lang="en-US" sz="1500" dirty="0"/>
              <a:t>VBE </a:t>
            </a:r>
            <a:r>
              <a:rPr lang="ru-RU" sz="1500" dirty="0"/>
              <a:t>состоит из ряда элементов. Это набор меню, панелей инструментов и окон, которые используются при создании программ. Для возврата в рабочую книгу, не закрывая редактора, можно использовать кнопку             или панель задач.</a:t>
            </a:r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ОКНА </a:t>
            </a:r>
            <a:r>
              <a:rPr lang="en-US" sz="2200" dirty="0"/>
              <a:t>VBA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DDDB663-6F95-4DB4-ADF9-FC1C95D47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" t="7854" r="97467" b="88518"/>
          <a:stretch/>
        </p:blipFill>
        <p:spPr>
          <a:xfrm>
            <a:off x="2328862" y="3966172"/>
            <a:ext cx="406959" cy="415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11BB6EA-015C-4A2F-9601-3D8FF4CE8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733" y="1970111"/>
            <a:ext cx="5806900" cy="30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508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ADFCF19-C88D-48E9-B652-C58D9E91B7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456328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ECB584D-8592-4D7C-8260-43720A3899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noProof="0" smtClean="0"/>
              <a:pPr rtl="0">
                <a:spcAft>
                  <a:spcPts val="600"/>
                </a:spcAft>
              </a:pPr>
              <a:t>9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1889F1D9-EAB0-487A-B6CB-4607CEE5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886" y="2546851"/>
            <a:ext cx="4510354" cy="386679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tabLst>
                <a:tab pos="180000" algn="l"/>
                <a:tab pos="252000" algn="l"/>
              </a:tabLst>
            </a:pPr>
            <a:r>
              <a:rPr lang="ru-RU" sz="1500" dirty="0"/>
              <a:t>Главное окно обычно занимает весь экран. В окне имеются строка заголовка, меню и панель инструментов. В строке заголовка выводится имя текущей рабочей книги. В этом окне располагаются все другие окна. Для выхода из редактора </a:t>
            </a:r>
            <a:r>
              <a:rPr lang="en-US" sz="1500" dirty="0"/>
              <a:t>VBA </a:t>
            </a:r>
            <a:r>
              <a:rPr lang="ru-RU" sz="1500" dirty="0"/>
              <a:t>и возврата в рабочую книгу закройте главное окно или выберите команду меню </a:t>
            </a:r>
            <a:r>
              <a:rPr lang="en-US" sz="1500" b="1" dirty="0"/>
              <a:t>File → Close and Return to Microsoft Excel (</a:t>
            </a:r>
            <a:r>
              <a:rPr lang="ru-RU" sz="1500" b="1" dirty="0"/>
              <a:t>Файл </a:t>
            </a:r>
            <a:r>
              <a:rPr lang="en-US" sz="1500" b="1" dirty="0"/>
              <a:t>→</a:t>
            </a:r>
            <a:r>
              <a:rPr lang="ru-RU" sz="1500" b="1" dirty="0"/>
              <a:t> Закрыть и вернуться в </a:t>
            </a:r>
            <a:r>
              <a:rPr lang="en-US" sz="1500" b="1" dirty="0"/>
              <a:t>Microsoft Excel </a:t>
            </a:r>
            <a:r>
              <a:rPr lang="ru-RU" sz="1500" b="1" dirty="0"/>
              <a:t>)</a:t>
            </a:r>
            <a:endParaRPr lang="ru-RU" sz="1500" dirty="0"/>
          </a:p>
          <a:p>
            <a:endParaRPr lang="ru-RU" sz="15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AC177C8-0315-4C09-9017-2A0C825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ru-RU" sz="2200" dirty="0"/>
              <a:t>ОКНА </a:t>
            </a:r>
            <a:r>
              <a:rPr lang="en-US" sz="2200" dirty="0"/>
              <a:t>VBA</a:t>
            </a:r>
            <a:endParaRPr lang="ru-RU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F367A376-0191-47E4-9AEB-A402CE05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59" b="76744"/>
          <a:stretch/>
        </p:blipFill>
        <p:spPr>
          <a:xfrm>
            <a:off x="6096000" y="1670252"/>
            <a:ext cx="5819273" cy="391453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78318352-F403-4813-8182-5A67D047991A}"/>
              </a:ext>
            </a:extLst>
          </p:cNvPr>
          <p:cNvSpPr/>
          <p:nvPr/>
        </p:nvSpPr>
        <p:spPr>
          <a:xfrm>
            <a:off x="6096000" y="4367463"/>
            <a:ext cx="4900863" cy="577516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="" xmlns:a16="http://schemas.microsoft.com/office/drawing/2014/main" id="{267A7D56-B665-40BC-BFDD-4E6F51A877B5}"/>
              </a:ext>
            </a:extLst>
          </p:cNvPr>
          <p:cNvSpPr/>
          <p:nvPr/>
        </p:nvSpPr>
        <p:spPr>
          <a:xfrm rot="7851321">
            <a:off x="10996863" y="4788568"/>
            <a:ext cx="830179" cy="8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778235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0740499_TF56051434" id="{21BECF92-6A04-4BF5-8791-912450F88446}" vid="{3427C6E6-6A64-4705-9E21-B30A65BF9C5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1427</Words>
  <Application>Microsoft Office PowerPoint</Application>
  <PresentationFormat>Произвольный</PresentationFormat>
  <Paragraphs>152</Paragraphs>
  <Slides>27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Настройка параметров безопасности и запуск редактора VBA</vt:lpstr>
      <vt:lpstr>1-й способ. Используется вкладка разработчик </vt:lpstr>
      <vt:lpstr>1-й способ. Используется вкладка разработчик </vt:lpstr>
      <vt:lpstr>1-й способ. Используется вкладка разработчик </vt:lpstr>
      <vt:lpstr>2-й способ. Используется Диалоговое окно Параметры Excel</vt:lpstr>
      <vt:lpstr>2-й способ. Используется Диалоговое окно Параметры Excel</vt:lpstr>
      <vt:lpstr>Запуск редактора VBA</vt:lpstr>
      <vt:lpstr>ОКНА VBA</vt:lpstr>
      <vt:lpstr>ОКНА VBA</vt:lpstr>
      <vt:lpstr>ОКНА VBA</vt:lpstr>
      <vt:lpstr>ОКНА VBA</vt:lpstr>
      <vt:lpstr>Строка меню</vt:lpstr>
      <vt:lpstr>Панель инструментов</vt:lpstr>
      <vt:lpstr>Окно Проекта</vt:lpstr>
      <vt:lpstr>Окно Проекта</vt:lpstr>
      <vt:lpstr>Окно Проекта</vt:lpstr>
      <vt:lpstr>Окно Кода</vt:lpstr>
      <vt:lpstr>Окно Кода</vt:lpstr>
      <vt:lpstr>Окно Кода</vt:lpstr>
      <vt:lpstr>Окно Кода</vt:lpstr>
      <vt:lpstr>Окно Кода</vt:lpstr>
      <vt:lpstr>Окно Кода</vt:lpstr>
      <vt:lpstr>Окно Кода</vt:lpstr>
      <vt:lpstr>Окно Кода</vt:lpstr>
      <vt:lpstr>Контрольные вопросы</vt:lpstr>
      <vt:lpstr>Контрольные вопросы</vt:lpstr>
      <vt:lpstr>Контрольные вопросы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Реализация разветвляющихся алгоритмов в среде программирования</dc:title>
  <dc:creator>Василий Губанов</dc:creator>
  <cp:lastModifiedBy>123</cp:lastModifiedBy>
  <cp:revision>4</cp:revision>
  <dcterms:created xsi:type="dcterms:W3CDTF">2020-12-07T14:30:48Z</dcterms:created>
  <dcterms:modified xsi:type="dcterms:W3CDTF">2023-01-31T15:34:18Z</dcterms:modified>
</cp:coreProperties>
</file>